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9"/>
  </p:notesMasterIdLst>
  <p:handoutMasterIdLst>
    <p:handoutMasterId r:id="rId30"/>
  </p:handoutMasterIdLst>
  <p:sldIdLst>
    <p:sldId id="288" r:id="rId3"/>
    <p:sldId id="289" r:id="rId4"/>
    <p:sldId id="275" r:id="rId5"/>
    <p:sldId id="280" r:id="rId6"/>
    <p:sldId id="276" r:id="rId7"/>
    <p:sldId id="277" r:id="rId8"/>
    <p:sldId id="278" r:id="rId9"/>
    <p:sldId id="256" r:id="rId10"/>
    <p:sldId id="257" r:id="rId11"/>
    <p:sldId id="258" r:id="rId12"/>
    <p:sldId id="259" r:id="rId13"/>
    <p:sldId id="260" r:id="rId14"/>
    <p:sldId id="27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3" r:id="rId24"/>
    <p:sldId id="274" r:id="rId25"/>
    <p:sldId id="282" r:id="rId26"/>
    <p:sldId id="287" r:id="rId27"/>
    <p:sldId id="281" r:id="rId28"/>
  </p:sldIdLst>
  <p:sldSz cx="9144000" cy="6858000" type="screen4x3"/>
  <p:notesSz cx="9283700" cy="6997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howGuides="1"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11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11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5B4AA9B-67AD-4A7E-9A91-04DDC5C7574F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46601"/>
            <a:ext cx="4022937" cy="351099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46601"/>
            <a:ext cx="4022937" cy="351099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EC85A7D5-A41B-4016-83A8-821CB7B1A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96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F6A1F8C-51E0-49D2-BA1B-1D2558335FE3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8"/>
            <a:ext cx="7426960" cy="31489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416831DC-45CC-4527-A032-94286C798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6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9304DC-5232-4604-9CB3-8EB0115000CB}" type="slidenum">
              <a:rPr lang="en-US" smtClean="0">
                <a:ea typeface="ＭＳ Ｐゴシック" pitchFamily="34" charset="-128"/>
              </a:rPr>
              <a:pPr eaLnBrk="1" hangingPunct="1"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7050"/>
            <a:ext cx="3498850" cy="2624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681" y="3324387"/>
            <a:ext cx="6812344" cy="314753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017" tIns="46509" rIns="93017" bIns="465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Figure 4.2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Rod-shaped bacterial cells on the tip of a household pin, shown at increasingly higher magnifications (enlargements). The “</a:t>
            </a:r>
            <a:r>
              <a:rPr lang="el-GR" smtClean="0">
                <a:solidFill>
                  <a:srgbClr val="000000"/>
                </a:solidFill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m” is an abbreviation for micrometers, or 10</a:t>
            </a:r>
            <a:r>
              <a:rPr lang="el-GR" baseline="3000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–6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meters. 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l-GR" b="1" smtClean="0">
                <a:solidFill>
                  <a:srgbClr val="FF1A00"/>
                </a:solidFill>
                <a:ea typeface="ＭＳ Ｐゴシック" pitchFamily="34" charset="-128"/>
                <a:cs typeface="Arial" pitchFamily="34" charset="0"/>
              </a:rPr>
              <a:t>Figure It Out: 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About how big are these bacteria?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l-GR" i="1" smtClean="0">
                <a:ea typeface="ＭＳ Ｐゴシック" pitchFamily="34" charset="-128"/>
                <a:cs typeface="Arial" pitchFamily="34" charset="0"/>
              </a:rPr>
              <a:t>Answer: About 1 </a:t>
            </a:r>
            <a:r>
              <a:rPr lang="el-GR" i="1" smtClean="0"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i="1" smtClean="0">
                <a:ea typeface="ＭＳ Ｐゴシック" pitchFamily="34" charset="-128"/>
                <a:cs typeface="Arial" pitchFamily="34" charset="0"/>
              </a:rPr>
              <a:t>m wide, and 5 </a:t>
            </a:r>
            <a:r>
              <a:rPr lang="el-GR" i="1" smtClean="0"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i="1" smtClean="0">
                <a:ea typeface="ＭＳ Ｐゴシック" pitchFamily="34" charset="-128"/>
                <a:cs typeface="Arial" pitchFamily="34" charset="0"/>
              </a:rPr>
              <a:t>m long</a:t>
            </a:r>
            <a:endParaRPr lang="el-GR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0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3FA4AE-C1FF-4BE1-B5D0-9514AAA497CC}" type="slidenum">
              <a:rPr lang="en-US" smtClean="0">
                <a:ea typeface="ＭＳ Ｐゴシック" pitchFamily="34" charset="-128"/>
              </a:rPr>
              <a:pPr eaLnBrk="1" hangingPunct="1"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7050"/>
            <a:ext cx="3498850" cy="2624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681" y="3324387"/>
            <a:ext cx="6812344" cy="314753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017" tIns="46509" rIns="93017" bIns="465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Figure 4.2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Rod-shaped bacterial cells on the tip of a household pin, shown at increasingly higher magnifications (enlargements). The “</a:t>
            </a:r>
            <a:r>
              <a:rPr lang="el-GR" smtClean="0">
                <a:solidFill>
                  <a:srgbClr val="000000"/>
                </a:solidFill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m” is an abbreviation for micrometers, or 10</a:t>
            </a:r>
            <a:r>
              <a:rPr lang="el-GR" baseline="3000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–6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meters. 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l-GR" b="1" smtClean="0">
                <a:solidFill>
                  <a:srgbClr val="FF1A00"/>
                </a:solidFill>
                <a:ea typeface="ＭＳ Ｐゴシック" pitchFamily="34" charset="-128"/>
                <a:cs typeface="Arial" pitchFamily="34" charset="0"/>
              </a:rPr>
              <a:t>Figure It Out: 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About how big are these bacteria?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l-GR" i="1" smtClean="0">
                <a:ea typeface="ＭＳ Ｐゴシック" pitchFamily="34" charset="-128"/>
                <a:cs typeface="Arial" pitchFamily="34" charset="0"/>
              </a:rPr>
              <a:t>Answer: About 1 </a:t>
            </a:r>
            <a:r>
              <a:rPr lang="el-GR" i="1" smtClean="0"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i="1" smtClean="0">
                <a:ea typeface="ＭＳ Ｐゴシック" pitchFamily="34" charset="-128"/>
                <a:cs typeface="Arial" pitchFamily="34" charset="0"/>
              </a:rPr>
              <a:t>m wide, and 5 </a:t>
            </a:r>
            <a:r>
              <a:rPr lang="el-GR" i="1" smtClean="0"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i="1" smtClean="0">
                <a:ea typeface="ＭＳ Ｐゴシック" pitchFamily="34" charset="-128"/>
                <a:cs typeface="Arial" pitchFamily="34" charset="0"/>
              </a:rPr>
              <a:t>m long</a:t>
            </a:r>
            <a:endParaRPr lang="el-GR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39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C7FAFC-FE71-4018-893B-0D9DF7B7E8E5}" type="slidenum">
              <a:rPr lang="en-US" smtClean="0">
                <a:ea typeface="ＭＳ Ｐゴシック" pitchFamily="34" charset="-128"/>
              </a:rPr>
              <a:pPr eaLnBrk="1" hangingPunct="1"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2425" y="527050"/>
            <a:ext cx="3498850" cy="2624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681" y="3324387"/>
            <a:ext cx="6812344" cy="314753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017" tIns="46509" rIns="93017" bIns="465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Figure 4.2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Rod-shaped bacterial cells on the tip of a household pin, shown at increasingly higher magnifications (enlargements). The “</a:t>
            </a:r>
            <a:r>
              <a:rPr lang="el-GR" smtClean="0">
                <a:solidFill>
                  <a:srgbClr val="000000"/>
                </a:solidFill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m” is an abbreviation for micrometers, or 10</a:t>
            </a:r>
            <a:r>
              <a:rPr lang="el-GR" baseline="3000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–6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meters. 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l-GR" b="1" smtClean="0">
                <a:solidFill>
                  <a:srgbClr val="FF1A00"/>
                </a:solidFill>
                <a:ea typeface="ＭＳ Ｐゴシック" pitchFamily="34" charset="-128"/>
                <a:cs typeface="Arial" pitchFamily="34" charset="0"/>
              </a:rPr>
              <a:t>Figure It Out: </a:t>
            </a:r>
            <a:r>
              <a:rPr lang="el-GR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About how big are these bacteria?</a:t>
            </a:r>
            <a:endParaRPr 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l-GR" i="1" smtClean="0">
                <a:ea typeface="ＭＳ Ｐゴシック" pitchFamily="34" charset="-128"/>
                <a:cs typeface="Arial" pitchFamily="34" charset="0"/>
              </a:rPr>
              <a:t>Answer: About 1 </a:t>
            </a:r>
            <a:r>
              <a:rPr lang="el-GR" i="1" smtClean="0"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i="1" smtClean="0">
                <a:ea typeface="ＭＳ Ｐゴシック" pitchFamily="34" charset="-128"/>
                <a:cs typeface="Arial" pitchFamily="34" charset="0"/>
              </a:rPr>
              <a:t>m wide, and 5 </a:t>
            </a:r>
            <a:r>
              <a:rPr lang="el-GR" i="1" smtClean="0">
                <a:latin typeface="Lucida Grande"/>
                <a:ea typeface="ＭＳ Ｐゴシック" pitchFamily="34" charset="-128"/>
                <a:cs typeface="Arial" pitchFamily="34" charset="0"/>
              </a:rPr>
              <a:t>μ</a:t>
            </a:r>
            <a:r>
              <a:rPr lang="el-GR" i="1" smtClean="0">
                <a:ea typeface="ＭＳ Ｐゴシック" pitchFamily="34" charset="-128"/>
                <a:cs typeface="Arial" pitchFamily="34" charset="0"/>
              </a:rPr>
              <a:t>m long</a:t>
            </a:r>
            <a:endParaRPr lang="el-GR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5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DDE52-F4AF-4C08-9AAB-D052A15233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80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A301-E1FC-4E09-A093-8C5223A40A2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2A882-6F9B-46F0-AE0B-537BFB4E1432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96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B8523-20E5-4A18-955C-379B460FF52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8E8E6-AE08-4A6B-B7A6-A7D9110BEAF7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41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7D9A2-2CC4-429F-BB26-5BDBE35C333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7EE6E-60D9-432D-8956-D8DC5F2C80F6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8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88122-F766-4355-89E5-B3E31FEC0DE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AAC61-658C-48BC-B878-89DCFC6BDA34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6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B84847-AEEC-4634-A01C-70BB836AC7A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4F6BB-3769-4418-B336-BF928C39A690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38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100C2E-1995-4BF0-B115-E7576D8FA0B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47A28-67D3-46A0-8A2E-C2A4DC2B5B5E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69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F760E-68E1-4D69-893C-9F66E282638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BAC695-55E4-4ED4-AC74-AED475255532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19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630CA-1EF4-4412-BF37-6D2EB18AABF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EA967-BBF4-4989-9FEF-5FCA5FD55A65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9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  <a:latin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74F42-BE13-4235-BCAF-7B65E7069C3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  <a:latin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904935-5FD5-414F-9892-FB7CA60931DB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18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76D9B-C9D0-4EF8-9AB4-E1531CBCD41B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BA10F-C872-4948-98EB-0AD1258DABAD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40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5BBBD-31FF-4AEB-B503-993A2C1F412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B832A-1338-484D-BF8B-3A55307CB404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69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227AC-C43E-4499-9363-1AB6ECB3A5A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6">
                <a:lumMod val="75000"/>
              </a:schemeClr>
            </a:gs>
            <a:gs pos="56000">
              <a:schemeClr val="bg1"/>
            </a:gs>
            <a:gs pos="3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03B1D-2A4C-4DBD-8328-14FE009A40FB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55B602-064B-4C47-B2DF-386CE6E81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1F497D"/>
                </a:solidFill>
                <a:latin typeface="Arial" charset="0"/>
                <a:cs typeface="+mn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795F8-3989-4953-B27B-CD46DC082EE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9/5/2018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1F497D"/>
                </a:solidFill>
                <a:latin typeface="Arial" charset="0"/>
                <a:cs typeface="+mn-cs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1F497D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652E17-5B79-450F-ADFF-613CC76560B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minfo.prenhall.com/science/BiologyArchive/lectureanimations/closerlook/cellsurface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sminfo.prenhall.com/science/BiologyArchive/lectureanimations/closerlook/cellsurface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638"/>
          </a:xfrm>
        </p:spPr>
        <p:txBody>
          <a:bodyPr/>
          <a:lstStyle/>
          <a:p>
            <a:r>
              <a:rPr lang="en-US" dirty="0" smtClean="0"/>
              <a:t>What are the functions of the following organelles?</a:t>
            </a:r>
          </a:p>
          <a:p>
            <a:pPr lvl="1"/>
            <a:r>
              <a:rPr lang="en-US" dirty="0" smtClean="0"/>
              <a:t>Cell membrane</a:t>
            </a:r>
          </a:p>
          <a:p>
            <a:pPr lvl="1"/>
            <a:r>
              <a:rPr lang="en-US" dirty="0" smtClean="0"/>
              <a:t>Mitochondria</a:t>
            </a:r>
          </a:p>
          <a:p>
            <a:pPr lvl="1"/>
            <a:r>
              <a:rPr lang="en-US" dirty="0" smtClean="0"/>
              <a:t>Golgi body</a:t>
            </a:r>
          </a:p>
          <a:p>
            <a:pPr lvl="1"/>
            <a:r>
              <a:rPr lang="en-US" dirty="0" smtClean="0"/>
              <a:t>Vesicle</a:t>
            </a:r>
          </a:p>
          <a:p>
            <a:pPr lvl="1"/>
            <a:r>
              <a:rPr lang="en-US" dirty="0" smtClean="0"/>
              <a:t>Ribosome</a:t>
            </a:r>
          </a:p>
          <a:p>
            <a:pPr lvl="1"/>
            <a:r>
              <a:rPr lang="en-US" dirty="0" smtClean="0"/>
              <a:t>Rough ER</a:t>
            </a:r>
          </a:p>
          <a:p>
            <a:pPr lvl="1"/>
            <a:r>
              <a:rPr lang="en-US" dirty="0" smtClean="0"/>
              <a:t>Smooth ER</a:t>
            </a:r>
          </a:p>
          <a:p>
            <a:pPr lvl="1"/>
            <a:r>
              <a:rPr lang="en-US" dirty="0" err="1" smtClean="0"/>
              <a:t>Lysosome</a:t>
            </a:r>
            <a:endParaRPr lang="en-US" dirty="0" smtClean="0"/>
          </a:p>
          <a:p>
            <a:pPr lvl="1"/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Cytoplasm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a Cell as a Protein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788" y="1438275"/>
            <a:ext cx="510442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20221667">
            <a:off x="-294151" y="4503453"/>
            <a:ext cx="2037109" cy="1832545"/>
          </a:xfrm>
          <a:prstGeom prst="rightArrow">
            <a:avLst>
              <a:gd name="adj1" fmla="val 42132"/>
              <a:gd name="adj2" fmla="val 5763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Amino acids, sugars, lipids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16"/>
          <a:stretch/>
        </p:blipFill>
        <p:spPr bwMode="auto">
          <a:xfrm>
            <a:off x="3426644" y="1438275"/>
            <a:ext cx="372031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20152943" flipH="1">
            <a:off x="2394073" y="4321805"/>
            <a:ext cx="2009037" cy="1403907"/>
          </a:xfrm>
          <a:prstGeom prst="rightArrow">
            <a:avLst>
              <a:gd name="adj1" fmla="val 25520"/>
              <a:gd name="adj2" fmla="val 630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PROTEINS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212579">
            <a:off x="5979882" y="4629366"/>
            <a:ext cx="1829752" cy="977292"/>
          </a:xfrm>
          <a:prstGeom prst="rightArrow">
            <a:avLst>
              <a:gd name="adj1" fmla="val 42132"/>
              <a:gd name="adj2" fmla="val 576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WASTE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84" r="17915"/>
          <a:stretch/>
        </p:blipFill>
        <p:spPr bwMode="auto">
          <a:xfrm>
            <a:off x="4244454" y="1438275"/>
            <a:ext cx="196527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69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84E-6 L 0.2375 -0.1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24531 0.140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7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956E-6 L 0.15434 0.075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.turbosquid.com/Preview/Content_2009_07_15__09_06_58/gears.jpg9E584517-0A07-4D9A-B9D0BECFBFDA10E5.jpgLarg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67" b="94500" l="433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Looking at Cells</a:t>
            </a:r>
            <a:endParaRPr lang="en-US" i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00138"/>
            <a:ext cx="8534399" cy="17954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Cells are spectacular machines.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They are both individual power factories and collective cogs, working together to perform magnificent functions.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760" y="2970681"/>
            <a:ext cx="4716440" cy="374871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order to work properly, they must have fuel, such as sugar, and other materials and must be able to remove waste.</a:t>
            </a:r>
          </a:p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entrance of needed materials and removal of unwanted waste must be &amp; is regulated.</a:t>
            </a:r>
          </a:p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efficiency of this regulation is helped out by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cell being so small.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75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Looking at Cells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00138"/>
            <a:ext cx="8229599" cy="51482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All substances that enter or leave a cell must cross the surface of the cell.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When a substance is in the cell, the work done on it happens in the volume of the cell’s interior.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So there is a relationship between the amount of surface area of the cell and the amount of volume it has.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This is called </a:t>
            </a:r>
            <a:r>
              <a:rPr lang="en-US" sz="2800" b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surface-area-to-volume ratio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0" u="sng" dirty="0" smtClean="0">
                <a:latin typeface="Arial" pitchFamily="34" charset="0"/>
                <a:cs typeface="Arial" pitchFamily="34" charset="0"/>
              </a:rPr>
              <a:t>Cells with higher surface area-to-volume ratios can exchange substances more efficiently and effectively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meaning that they perform their jobs better.</a:t>
            </a:r>
          </a:p>
        </p:txBody>
      </p:sp>
    </p:spTree>
    <p:extLst>
      <p:ext uri="{BB962C8B-B14F-4D97-AF65-F5344CB8AC3E}">
        <p14:creationId xmlns:p14="http://schemas.microsoft.com/office/powerpoint/2010/main" xmlns="" val="27799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Looking at Cells</a:t>
            </a:r>
            <a:endParaRPr lang="en-US" i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100138"/>
            <a:ext cx="8229600" cy="5376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When comparing cells of the same shape, small cells have greater surface area-to-volume ratios than large cells.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So, why are cells so small?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u="sng" dirty="0" smtClean="0">
                <a:latin typeface="Arial" pitchFamily="34" charset="0"/>
                <a:cs typeface="Arial" pitchFamily="34" charset="0"/>
              </a:rPr>
              <a:t>Small cells function more efficiently than large cells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Think of it like this: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 every unit of surface area, one door exists = one thing can move in or out.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 every unit of volume, one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machine exists = </a:t>
            </a:r>
            <a:r>
              <a:rPr lang="en-US" sz="24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one protein or waste can be created.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When a cell gets too large, it quickly becomes too crowded with stuff on the inside and doesn’t have enough surface area to move the stuff out.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factory gets backed up without enough doors!</a:t>
            </a:r>
          </a:p>
        </p:txBody>
      </p:sp>
    </p:spTree>
    <p:extLst>
      <p:ext uri="{BB962C8B-B14F-4D97-AF65-F5344CB8AC3E}">
        <p14:creationId xmlns:p14="http://schemas.microsoft.com/office/powerpoint/2010/main" xmlns="" val="56086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05800" cy="731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Relationship between Surface Area and Volume</a:t>
            </a:r>
          </a:p>
        </p:txBody>
      </p:sp>
      <p:pic>
        <p:nvPicPr>
          <p:cNvPr id="39939" name="Picture 5" descr="ch7_sec1_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447800" y="546735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Cell Surface Area to </a:t>
            </a:r>
            <a:r>
              <a:rPr lang="en-US" smtClean="0">
                <a:solidFill>
                  <a:prstClr val="black"/>
                </a:solidFill>
                <a:latin typeface="Arial" pitchFamily="34" charset="0"/>
                <a:hlinkClick r:id="rId3"/>
              </a:rPr>
              <a:t>Volume</a:t>
            </a: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 Animation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5449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7" t="10938" r="7454" b="10156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6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0934" r="7036" b="10277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95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7" t="10744" r="7024" b="10518"/>
          <a:stretch>
            <a:fillRect/>
          </a:stretch>
        </p:blipFill>
        <p:spPr bwMode="auto">
          <a:xfrm>
            <a:off x="15875" y="457200"/>
            <a:ext cx="91281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0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6" t="10844" r="6985" b="10207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41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7" t="10667" r="6989" b="10173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4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14400"/>
          </a:xfrm>
        </p:spPr>
        <p:txBody>
          <a:bodyPr/>
          <a:lstStyle/>
          <a:p>
            <a:pPr algn="ctr"/>
            <a:r>
              <a:rPr lang="en-US" dirty="0" smtClean="0"/>
              <a:t>Plant 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8563"/>
          </a:xfrm>
        </p:spPr>
        <p:txBody>
          <a:bodyPr/>
          <a:lstStyle/>
          <a:p>
            <a:r>
              <a:rPr lang="en-US" dirty="0" smtClean="0"/>
              <a:t>What organelles do plants cells have that animal cells don’t?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Chloroplasts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Cell wall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Central vacuole</a:t>
            </a:r>
          </a:p>
          <a:p>
            <a:r>
              <a:rPr lang="en-US" dirty="0" smtClean="0"/>
              <a:t>What are their functions?</a:t>
            </a:r>
            <a:endParaRPr lang="en-US" dirty="0"/>
          </a:p>
        </p:txBody>
      </p:sp>
      <p:pic>
        <p:nvPicPr>
          <p:cNvPr id="1028" name="Picture 4" descr="Image result for chloroplast without lab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81600"/>
            <a:ext cx="2468880" cy="1371600"/>
          </a:xfrm>
          <a:prstGeom prst="rect">
            <a:avLst/>
          </a:prstGeom>
          <a:noFill/>
        </p:spPr>
      </p:pic>
      <p:pic>
        <p:nvPicPr>
          <p:cNvPr id="1032" name="Picture 8" descr="Image result for plant cell w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648200"/>
            <a:ext cx="2550496" cy="2057400"/>
          </a:xfrm>
          <a:prstGeom prst="rect">
            <a:avLst/>
          </a:prstGeom>
          <a:noFill/>
        </p:spPr>
      </p:pic>
      <p:pic>
        <p:nvPicPr>
          <p:cNvPr id="1034" name="Picture 10" descr="Image result for central vacuo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572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2" t="10921" r="7072" b="10593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7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8" t="11223" r="7297" b="10213"/>
          <a:stretch>
            <a:fillRect/>
          </a:stretch>
        </p:blipFill>
        <p:spPr bwMode="auto">
          <a:xfrm>
            <a:off x="9525" y="457200"/>
            <a:ext cx="91344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88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Point is:</a:t>
            </a:r>
          </a:p>
          <a:p>
            <a:r>
              <a:rPr lang="en-US" dirty="0" smtClean="0"/>
              <a:t>THE SMALLER THE CELL SIZE THE LARGER THE SA:V RATION IS!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Cells shouldn’t grow larger than having a SA:V larger than 1.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384" y="2743200"/>
            <a:ext cx="9095232" cy="2435701"/>
            <a:chOff x="24384" y="3279299"/>
            <a:chExt cx="9095232" cy="2435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733" t="11223" r="7297" b="10213"/>
            <a:stretch/>
          </p:blipFill>
          <p:spPr bwMode="auto">
            <a:xfrm>
              <a:off x="6110809" y="3279299"/>
              <a:ext cx="3008807" cy="2435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652" t="10934" r="7036" b="10277"/>
            <a:stretch/>
          </p:blipFill>
          <p:spPr bwMode="auto">
            <a:xfrm>
              <a:off x="24384" y="3281836"/>
              <a:ext cx="2974481" cy="243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87" t="10844" r="6985" b="10207"/>
            <a:stretch/>
          </p:blipFill>
          <p:spPr bwMode="auto">
            <a:xfrm>
              <a:off x="3057806" y="3279299"/>
              <a:ext cx="3008807" cy="2435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28593" y="3409664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SA:V =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8462" y="3418808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SA:V =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02698" y="3418808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SA:V = 0.5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134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05800" cy="731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Relationship between Surface Area and Volume</a:t>
            </a:r>
          </a:p>
        </p:txBody>
      </p:sp>
      <p:pic>
        <p:nvPicPr>
          <p:cNvPr id="39939" name="Picture 5" descr="ch7_sec1_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524000" y="6331429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Cell Surface Area to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hlinkClick r:id="rId3"/>
              </a:rPr>
              <a:t>Volume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Animation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1301440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does the door to machine ratio compare. </a:t>
            </a:r>
          </a:p>
          <a:p>
            <a:r>
              <a:rPr lang="en-US" sz="2800" dirty="0" smtClean="0"/>
              <a:t>What’s the problem as the cell becomes larger?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0301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Calculate Surface Area-to-volume Ratio?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Divide surface area by the volume.</a:t>
            </a:r>
          </a:p>
          <a:p>
            <a:r>
              <a:rPr lang="en-US" dirty="0" smtClean="0"/>
              <a:t>You will get a number.</a:t>
            </a:r>
          </a:p>
          <a:p>
            <a:pPr lvl="1"/>
            <a:r>
              <a:rPr lang="en-US" dirty="0" smtClean="0"/>
              <a:t>Write this number</a:t>
            </a:r>
          </a:p>
          <a:p>
            <a:pPr lvl="1"/>
            <a:r>
              <a:rPr lang="en-US" dirty="0" smtClean="0"/>
              <a:t>Add a colon</a:t>
            </a:r>
          </a:p>
          <a:p>
            <a:pPr lvl="1"/>
            <a:r>
              <a:rPr lang="en-US" dirty="0" smtClean="0"/>
              <a:t>Write the number one.</a:t>
            </a:r>
          </a:p>
          <a:p>
            <a:r>
              <a:rPr lang="en-US" dirty="0" smtClean="0"/>
              <a:t>What this means is that for every one volume (machine) there is ‘x’ amount of surface area (doors)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02"/>
          <a:stretch/>
        </p:blipFill>
        <p:spPr>
          <a:xfrm>
            <a:off x="152400" y="1612392"/>
            <a:ext cx="468732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2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660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this graph saying?</a:t>
            </a:r>
          </a:p>
          <a:p>
            <a:pPr lvl="1"/>
            <a:r>
              <a:rPr lang="en-US" dirty="0" smtClean="0"/>
              <a:t>That as the size of the cell increase, the rate od transport decreases.</a:t>
            </a:r>
          </a:p>
          <a:p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The SA:V ratio (aka door to machine ratio) is more favorable when the cell is small.</a:t>
            </a:r>
          </a:p>
          <a:p>
            <a:r>
              <a:rPr lang="en-US" dirty="0" smtClean="0"/>
              <a:t>The dot in green is what we could predict if the cell was 20µm big.</a:t>
            </a:r>
          </a:p>
          <a:p>
            <a:pPr lvl="1"/>
            <a:r>
              <a:rPr lang="en-US" dirty="0" smtClean="0"/>
              <a:t>About </a:t>
            </a:r>
            <a:r>
              <a:rPr lang="en-US" dirty="0" smtClean="0"/>
              <a:t>3µm/sec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17" y="1143000"/>
            <a:ext cx="4656933" cy="41363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Oval 5"/>
          <p:cNvSpPr/>
          <p:nvPr/>
        </p:nvSpPr>
        <p:spPr>
          <a:xfrm>
            <a:off x="7467600" y="354965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6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effectLst/>
              </a:rPr>
              <a:t>Concept check: </a:t>
            </a:r>
            <a:br>
              <a:rPr lang="en-US" sz="2000" dirty="0" smtClean="0">
                <a:solidFill>
                  <a:schemeClr val="bg1"/>
                </a:solidFill>
                <a:effectLst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</a:rPr>
              <a:t>What </a:t>
            </a:r>
            <a:r>
              <a:rPr lang="en-US" sz="2000" dirty="0">
                <a:solidFill>
                  <a:schemeClr val="bg1"/>
                </a:solidFill>
                <a:effectLst/>
              </a:rPr>
              <a:t>type of cell is depicted in the picture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?</a:t>
            </a:r>
            <a:br>
              <a:rPr lang="en-US" sz="2000" dirty="0" smtClean="0">
                <a:solidFill>
                  <a:schemeClr val="bg1"/>
                </a:solidFill>
                <a:effectLst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</a:rPr>
              <a:t>Determine the cell type and give a minimum of 3 facts of justification. Label at least two features/organelle of each.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81" y="1447800"/>
            <a:ext cx="2768157" cy="25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8135" y="4194175"/>
            <a:ext cx="330373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55"/>
          <a:stretch>
            <a:fillRect/>
          </a:stretch>
        </p:blipFill>
        <p:spPr bwMode="auto">
          <a:xfrm>
            <a:off x="4109705" y="1426595"/>
            <a:ext cx="3357895" cy="28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252" y="4180853"/>
            <a:ext cx="2756124" cy="273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236" y="1970621"/>
            <a:ext cx="36420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54" y="4455705"/>
            <a:ext cx="33855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023" y="1965806"/>
            <a:ext cx="35137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3947" y="4667138"/>
            <a:ext cx="37702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4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at Cells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Cells can vary greatly in their size and shape.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But they are all still very small.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Just how big are cells?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Cell size is limited for a reason. </a:t>
            </a:r>
          </a:p>
        </p:txBody>
      </p:sp>
    </p:spTree>
    <p:extLst>
      <p:ext uri="{BB962C8B-B14F-4D97-AF65-F5344CB8AC3E}">
        <p14:creationId xmlns:p14="http://schemas.microsoft.com/office/powerpoint/2010/main" xmlns="" val="1118816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Hypothesize, explore, and understand why cells are SO small, yet can perform life functions.</a:t>
            </a:r>
          </a:p>
          <a:p>
            <a:endParaRPr lang="en-US" dirty="0"/>
          </a:p>
          <a:p>
            <a:r>
              <a:rPr lang="en-US" dirty="0" smtClean="0"/>
              <a:t>Compare cells and determine their relative sizes and shapes. </a:t>
            </a:r>
          </a:p>
          <a:p>
            <a:endParaRPr lang="en-US" dirty="0"/>
          </a:p>
          <a:p>
            <a:r>
              <a:rPr lang="en-US" dirty="0" smtClean="0"/>
              <a:t>Make connections between cell form (it’s shape) and the functions it performs.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44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1" descr="04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8" y="76200"/>
            <a:ext cx="48736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/>
              <a:t>Fig. 4-2a, p. 54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132013" y="76200"/>
            <a:ext cx="434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ea typeface="ＭＳ Ｐゴシック" pitchFamily="34" charset="-128"/>
              </a:rPr>
              <a:t>This is the business end of a needle.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ea typeface="ＭＳ Ｐゴシック" pitchFamily="34" charset="-128"/>
              </a:rPr>
              <a:t>This one’s infested with E. coli.</a:t>
            </a:r>
          </a:p>
        </p:txBody>
      </p:sp>
      <p:cxnSp>
        <p:nvCxnSpPr>
          <p:cNvPr id="20486" name="Straight Connector 6"/>
          <p:cNvCxnSpPr>
            <a:cxnSpLocks noChangeShapeType="1"/>
          </p:cNvCxnSpPr>
          <p:nvPr/>
        </p:nvCxnSpPr>
        <p:spPr bwMode="auto">
          <a:xfrm>
            <a:off x="5257800" y="6172200"/>
            <a:ext cx="1751013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676900" y="5791200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ea typeface="ＭＳ Ｐゴシック" pitchFamily="34" charset="-128"/>
              </a:rPr>
              <a:t>200µm = </a:t>
            </a:r>
            <a:r>
              <a:rPr lang="en-US" sz="2400" b="1">
                <a:ea typeface="ＭＳ Ｐゴシック" pitchFamily="34" charset="-128"/>
              </a:rPr>
              <a:t>0.2mm</a:t>
            </a:r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7239000" y="1981200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34" charset="-128"/>
              </a:rPr>
              <a:t>Bacteria</a:t>
            </a:r>
          </a:p>
        </p:txBody>
      </p:sp>
      <p:cxnSp>
        <p:nvCxnSpPr>
          <p:cNvPr id="20489" name="Straight Arrow Connector 3"/>
          <p:cNvCxnSpPr>
            <a:cxnSpLocks noChangeShapeType="1"/>
            <a:stCxn id="20488" idx="1"/>
          </p:cNvCxnSpPr>
          <p:nvPr/>
        </p:nvCxnSpPr>
        <p:spPr bwMode="auto">
          <a:xfrm flipH="1">
            <a:off x="5029200" y="2211388"/>
            <a:ext cx="2209800" cy="684212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 descr="http://th09.deviantart.net/fs71/PRE/f/2012/005/0/1/finger_png_by_digitalwideresource-d4ldrt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69" r="-1" b="51063"/>
          <a:stretch/>
        </p:blipFill>
        <p:spPr bwMode="auto">
          <a:xfrm>
            <a:off x="0" y="-914399"/>
            <a:ext cx="4304505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005016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Finger width</a:t>
            </a:r>
          </a:p>
          <a:p>
            <a:r>
              <a:rPr lang="en-US" sz="2400" b="1" dirty="0" smtClean="0"/>
              <a:t>= 16mm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601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1" descr="04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650" y="76200"/>
            <a:ext cx="5043488" cy="66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18450" y="6584950"/>
            <a:ext cx="12255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/>
              <a:t>Fig. 4-2b, p. 54</a:t>
            </a:r>
          </a:p>
        </p:txBody>
      </p:sp>
      <p:pic>
        <p:nvPicPr>
          <p:cNvPr id="21509" name="Picture1" descr="04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76800"/>
            <a:ext cx="2571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510" name="Straight Connector 7"/>
          <p:cNvCxnSpPr>
            <a:cxnSpLocks noChangeShapeType="1"/>
          </p:cNvCxnSpPr>
          <p:nvPr/>
        </p:nvCxnSpPr>
        <p:spPr bwMode="auto">
          <a:xfrm>
            <a:off x="5791200" y="6172200"/>
            <a:ext cx="1217613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848350" y="5791200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ea typeface="ＭＳ Ｐゴシック" pitchFamily="34" charset="-128"/>
              </a:rPr>
              <a:t>40µm = </a:t>
            </a:r>
            <a:r>
              <a:rPr lang="en-US" sz="2400" b="1">
                <a:ea typeface="ＭＳ Ｐゴシック" pitchFamily="34" charset="-128"/>
              </a:rPr>
              <a:t>0.04mm</a:t>
            </a: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6388100" y="4916488"/>
            <a:ext cx="252413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0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1" descr="04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275" y="76200"/>
            <a:ext cx="499586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927975" y="6584950"/>
            <a:ext cx="1216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/>
              <a:t>Fig. 4-2c, p. 54</a:t>
            </a:r>
          </a:p>
        </p:txBody>
      </p:sp>
      <p:cxnSp>
        <p:nvCxnSpPr>
          <p:cNvPr id="22533" name="Straight Connector 6"/>
          <p:cNvCxnSpPr>
            <a:cxnSpLocks noChangeShapeType="1"/>
          </p:cNvCxnSpPr>
          <p:nvPr/>
        </p:nvCxnSpPr>
        <p:spPr bwMode="auto">
          <a:xfrm>
            <a:off x="5867400" y="5692775"/>
            <a:ext cx="1047750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946775" y="53117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ea typeface="ＭＳ Ｐゴシック" pitchFamily="34" charset="-128"/>
              </a:rPr>
              <a:t>1µm =   </a:t>
            </a:r>
            <a:r>
              <a:rPr lang="en-US" sz="2400" b="1">
                <a:ea typeface="ＭＳ Ｐゴシック" pitchFamily="34" charset="-128"/>
              </a:rPr>
              <a:t>0.001mm</a:t>
            </a:r>
          </a:p>
        </p:txBody>
      </p:sp>
    </p:spTree>
    <p:extLst>
      <p:ext uri="{BB962C8B-B14F-4D97-AF65-F5344CB8AC3E}">
        <p14:creationId xmlns:p14="http://schemas.microsoft.com/office/powerpoint/2010/main" xmlns="" val="19672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Are cells </a:t>
            </a:r>
            <a:r>
              <a:rPr lang="en-US" smtClean="0"/>
              <a:t>so small?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6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Cells So Small?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Fact: Cells stay small because they are more efficient at taking in the stuff they need and removing the stuff they don’t</a:t>
            </a:r>
            <a:r>
              <a:rPr lang="en-US" b="1" u="sng" dirty="0" smtClean="0"/>
              <a:t> if they’re small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733800"/>
            <a:ext cx="685799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 ARE THEY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9C5252">
                        <a:satMod val="155000"/>
                      </a:srgbClr>
                    </a:gs>
                    <a:gs pos="100000">
                      <a:srgbClr val="9C5252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SMALL???</a:t>
            </a:r>
          </a:p>
        </p:txBody>
      </p:sp>
    </p:spTree>
    <p:extLst>
      <p:ext uri="{BB962C8B-B14F-4D97-AF65-F5344CB8AC3E}">
        <p14:creationId xmlns:p14="http://schemas.microsoft.com/office/powerpoint/2010/main" xmlns="" val="16438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2560</TotalTime>
  <Words>917</Words>
  <Application>Microsoft Office PowerPoint</Application>
  <PresentationFormat>On-screen Show (4:3)</PresentationFormat>
  <Paragraphs>128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Apex</vt:lpstr>
      <vt:lpstr>3_Opulent</vt:lpstr>
      <vt:lpstr>Review</vt:lpstr>
      <vt:lpstr>Plant Cell Organelles</vt:lpstr>
      <vt:lpstr>Looking at Cells</vt:lpstr>
      <vt:lpstr>OBJECTIVE</vt:lpstr>
      <vt:lpstr>Slide 5</vt:lpstr>
      <vt:lpstr>Slide 6</vt:lpstr>
      <vt:lpstr>Slide 7</vt:lpstr>
      <vt:lpstr>Why Are cells so small?</vt:lpstr>
      <vt:lpstr>Why Are Cells So Small?</vt:lpstr>
      <vt:lpstr>Think of a Cell as a Protein Factory</vt:lpstr>
      <vt:lpstr>Looking at Cells</vt:lpstr>
      <vt:lpstr>Looking at Cells</vt:lpstr>
      <vt:lpstr>Looking at Cells</vt:lpstr>
      <vt:lpstr>Relationship between Surface Area and Volume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Point Is…</vt:lpstr>
      <vt:lpstr>Relationship between Surface Area and Volume</vt:lpstr>
      <vt:lpstr>How Do You Calculate Surface Area-to-volume Ratio?</vt:lpstr>
      <vt:lpstr>Extension Questions</vt:lpstr>
      <vt:lpstr>Concept check:  What type of cell is depicted in the picture? Determine the cell type and give a minimum of 3 facts of justification. Label at least two features/organelle of each.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cells so small?</dc:title>
  <dc:creator>Windows User</dc:creator>
  <cp:lastModifiedBy>DELL</cp:lastModifiedBy>
  <cp:revision>33</cp:revision>
  <cp:lastPrinted>2016-09-15T20:45:34Z</cp:lastPrinted>
  <dcterms:created xsi:type="dcterms:W3CDTF">2013-11-15T15:47:53Z</dcterms:created>
  <dcterms:modified xsi:type="dcterms:W3CDTF">2018-09-06T05:08:46Z</dcterms:modified>
</cp:coreProperties>
</file>